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6" r:id="rId5"/>
    <p:sldId id="262" r:id="rId6"/>
  </p:sldIdLst>
  <p:sldSz cx="12192000" cy="6858000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7203"/>
    <a:srgbClr val="D92D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7CE84F3-28C3-443E-9E96-99CF82512B78}" styleName="Sötét stílus 1 – 2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 autoAdjust="0"/>
  </p:normalViewPr>
  <p:slideViewPr>
    <p:cSldViewPr snapToGrid="0">
      <p:cViewPr>
        <p:scale>
          <a:sx n="105" d="100"/>
          <a:sy n="105" d="100"/>
        </p:scale>
        <p:origin x="-96" y="-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FAFB0-4997-40E6-B71D-1D3E72D1F641}" type="datetimeFigureOut">
              <a:rPr lang="hu-HU"/>
              <a:pPr>
                <a:defRPr/>
              </a:pPr>
              <a:t>2018.12.13.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524F0-5238-457E-8D06-021E20478B7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7FE5C-DAFD-4D02-B03B-1D8EDB2736E1}" type="datetimeFigureOut">
              <a:rPr lang="hu-HU"/>
              <a:pPr>
                <a:defRPr/>
              </a:pPr>
              <a:t>2018.12.13.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C93C1-CC5D-4196-B764-2F8FD86E1B4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E1A3B-D0AC-46F5-89CE-73458C3B2364}" type="datetimeFigureOut">
              <a:rPr lang="hu-HU"/>
              <a:pPr>
                <a:defRPr/>
              </a:pPr>
              <a:t>2018.12.13.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EC1BB-399D-4841-A073-05BC68EAFA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B500D-8269-4CA0-AB38-92BC80D9D9B4}" type="datetimeFigureOut">
              <a:rPr lang="hu-HU"/>
              <a:pPr>
                <a:defRPr/>
              </a:pPr>
              <a:t>2018.12.13.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4963F-4433-4C0B-AD37-F8FBE28712D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0232A-8785-49CB-BEC9-3A747E36E363}" type="datetimeFigureOut">
              <a:rPr lang="hu-HU"/>
              <a:pPr>
                <a:defRPr/>
              </a:pPr>
              <a:t>2018.12.13.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F8167-4DB8-4BC4-BC29-1DADF6945FF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BF13-DF4B-4368-A324-CE32B49FBAB5}" type="datetimeFigureOut">
              <a:rPr lang="hu-HU"/>
              <a:pPr>
                <a:defRPr/>
              </a:pPr>
              <a:t>2018.12.13.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98FB4-FB61-4C25-83A9-A5D81BB6F7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7A070-654E-46AD-A87E-E8A2B0BB6333}" type="datetimeFigureOut">
              <a:rPr lang="hu-HU"/>
              <a:pPr>
                <a:defRPr/>
              </a:pPr>
              <a:t>2018.12.13.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3891C-F170-4056-AD1F-D0FD498A921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7218-D803-4BDC-89E8-FD2B21F3E4E7}" type="datetimeFigureOut">
              <a:rPr lang="hu-HU"/>
              <a:pPr>
                <a:defRPr/>
              </a:pPr>
              <a:t>2018.12.13.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5B591-DB00-4A28-BA24-2D8E9AB241E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72596-08EC-4AF5-A386-467C6A88357C}" type="datetimeFigureOut">
              <a:rPr lang="hu-HU"/>
              <a:pPr>
                <a:defRPr/>
              </a:pPr>
              <a:t>2018.12.13.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68EA3-E1C0-49C8-B976-C5D93A4E977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9A428-C6B0-4198-A7DE-430D0222744C}" type="datetimeFigureOut">
              <a:rPr lang="hu-HU"/>
              <a:pPr>
                <a:defRPr/>
              </a:pPr>
              <a:t>2018.12.13.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AA4DE-C24B-43BE-B85A-6CECE87E62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69789-8F21-4148-B212-AC203F9323F5}" type="datetimeFigureOut">
              <a:rPr lang="hu-HU"/>
              <a:pPr>
                <a:defRPr/>
              </a:pPr>
              <a:t>2018.12.13.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AB719-8803-4E99-961F-C11BBA229C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2E93A1-962B-4E39-AD5D-BAE810C0B040}" type="datetimeFigureOut">
              <a:rPr lang="hu-HU"/>
              <a:pPr>
                <a:defRPr/>
              </a:pPr>
              <a:t>2018.12.13.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A24C37-16C2-4336-9FE4-EF380D1C4A3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kemenysepres.katasztrofavedelem.hu/ugyfelszolgala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satMod val="105000"/>
                <a:tint val="67000"/>
                <a:lumMod val="94000"/>
                <a:lumOff val="6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kéményseprő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1450" y="2214563"/>
            <a:ext cx="11693525" cy="4202112"/>
          </a:xfrm>
          <a:solidFill>
            <a:schemeClr val="bg1">
              <a:alpha val="70000"/>
            </a:schemeClr>
          </a:solidFill>
          <a:ln cap="flat" algn="ctr">
            <a:solidFill>
              <a:schemeClr val="bg1"/>
            </a:solidFill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eaLnBrk="1" hangingPunct="1">
              <a:lnSpc>
                <a:spcPct val="70000"/>
              </a:lnSpc>
              <a:buFont typeface="Arial" charset="0"/>
              <a:buNone/>
              <a:defRPr/>
            </a:pPr>
            <a:endParaRPr lang="hu-HU" b="1" u="sng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lnSpc>
                <a:spcPct val="70000"/>
              </a:lnSpc>
              <a:buFont typeface="Arial" charset="0"/>
              <a:buNone/>
              <a:defRPr/>
            </a:pPr>
            <a:r>
              <a:rPr lang="hu-HU" sz="32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Időpontra lehet hívni a kéményseprőket a családi házakhoz!</a:t>
            </a:r>
            <a:endParaRPr lang="hu-HU" sz="3200" b="1" u="sng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lnSpc>
                <a:spcPct val="70000"/>
              </a:lnSpc>
              <a:buFont typeface="Arial" charset="0"/>
              <a:buNone/>
              <a:defRPr/>
            </a:pPr>
            <a:endParaRPr lang="hu-HU" sz="3200" b="1" u="sng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lnSpc>
                <a:spcPct val="70000"/>
              </a:lnSpc>
              <a:buFont typeface="Arial" charset="0"/>
              <a:buNone/>
              <a:defRPr/>
            </a:pPr>
            <a:r>
              <a:rPr lang="hu-HU" sz="3200" b="1" smtClean="0">
                <a:solidFill>
                  <a:srgbClr val="000000"/>
                </a:solidFill>
              </a:rPr>
              <a:t>Tájékoztatjuk a lakosságot, hogy 2018. január elsejétől a családi házban (egylakásos ingatlanban) élők a nekik alkalmas időpontra kérhetik a kéményseprést, illetve az ellenőrzési munkákat. </a:t>
            </a:r>
          </a:p>
          <a:p>
            <a:pPr marL="0" indent="0" algn="ctr" eaLnBrk="1" hangingPunct="1">
              <a:lnSpc>
                <a:spcPct val="70000"/>
              </a:lnSpc>
              <a:buFont typeface="Arial" charset="0"/>
              <a:buNone/>
              <a:defRPr/>
            </a:pPr>
            <a:r>
              <a:rPr lang="hu-HU" sz="3200" b="1" smtClean="0">
                <a:solidFill>
                  <a:srgbClr val="000000"/>
                </a:solidFill>
              </a:rPr>
              <a:t>A szolgáltatás igénylése ezekben az esetekben nem kötelező, de a biztonság érdekében javasolt.</a:t>
            </a:r>
            <a:r>
              <a:rPr lang="hu-HU" sz="3200" smtClean="0">
                <a:solidFill>
                  <a:srgbClr val="000000"/>
                </a:solidFill>
              </a:rPr>
              <a:t> </a:t>
            </a:r>
          </a:p>
          <a:p>
            <a:pPr marL="0" indent="0" eaLnBrk="1" hangingPunct="1">
              <a:lnSpc>
                <a:spcPct val="70000"/>
              </a:lnSpc>
              <a:buFont typeface="Arial" charset="0"/>
              <a:buNone/>
              <a:defRPr/>
            </a:pPr>
            <a:endParaRPr lang="hu-HU" sz="3200" smtClean="0">
              <a:solidFill>
                <a:srgbClr val="000000"/>
              </a:solidFill>
            </a:endParaRPr>
          </a:p>
          <a:p>
            <a:pPr marL="0" indent="0" algn="ctr" eaLnBrk="1" hangingPunct="1">
              <a:lnSpc>
                <a:spcPct val="70000"/>
              </a:lnSpc>
              <a:buFont typeface="Arial" charset="0"/>
              <a:buNone/>
              <a:defRPr/>
            </a:pPr>
            <a:r>
              <a:rPr lang="hu-HU" sz="32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lakossági sormunka nincs összefüggésben a fűtési időszakkal!</a:t>
            </a:r>
            <a:endParaRPr lang="hu-HU" sz="3200" smtClean="0">
              <a:solidFill>
                <a:srgbClr val="000000"/>
              </a:solidFill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" y="179388"/>
            <a:ext cx="1374775" cy="1546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317" name="Tartalom helye 2"/>
          <p:cNvSpPr>
            <a:spLocks/>
          </p:cNvSpPr>
          <p:nvPr/>
        </p:nvSpPr>
        <p:spPr bwMode="auto">
          <a:xfrm>
            <a:off x="1839913" y="195263"/>
            <a:ext cx="10013950" cy="1604962"/>
          </a:xfrm>
          <a:prstGeom prst="rect">
            <a:avLst/>
          </a:prstGeom>
          <a:solidFill>
            <a:schemeClr val="bg1">
              <a:alpha val="70195"/>
            </a:schemeClr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marL="228600" indent="-228600" algn="ctr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1000" b="1">
              <a:latin typeface="Times New Roman" pitchFamily="18" charset="0"/>
            </a:endParaRPr>
          </a:p>
          <a:p>
            <a:pPr marL="228600" indent="-228600" algn="ctr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hu-HU" sz="4000" b="1">
                <a:latin typeface="Times New Roman" pitchFamily="18" charset="0"/>
              </a:rPr>
              <a:t>Tájékoztató a kéményseprőipari szolgáltatás lakossági megrendeléséről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kéményseprő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1450" y="2389188"/>
            <a:ext cx="11736388" cy="4351337"/>
          </a:xfrm>
          <a:solidFill>
            <a:schemeClr val="bg1">
              <a:alpha val="70000"/>
            </a:schemeClr>
          </a:solidFill>
          <a:ln cap="flat" algn="ctr">
            <a:solidFill>
              <a:schemeClr val="bg1"/>
            </a:solidFill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14400" lvl="1" indent="-457200">
              <a:lnSpc>
                <a:spcPct val="70000"/>
              </a:lnSpc>
              <a:buFont typeface="Arial" charset="0"/>
              <a:buNone/>
              <a:defRPr/>
            </a:pPr>
            <a:endParaRPr lang="hu-HU" sz="800" b="1" u="sng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33400" indent="-533400">
              <a:buFont typeface="Arial" charset="0"/>
              <a:buNone/>
              <a:defRPr/>
            </a:pPr>
            <a:r>
              <a:rPr lang="hu-HU" sz="32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Figyelem!</a:t>
            </a:r>
          </a:p>
          <a:p>
            <a:pPr marL="533400" indent="-533400">
              <a:buFont typeface="Arial" charset="0"/>
              <a:buNone/>
              <a:defRPr/>
            </a:pPr>
            <a:r>
              <a:rPr lang="hu-HU" sz="3200" smtClean="0">
                <a:solidFill>
                  <a:srgbClr val="000000"/>
                </a:solidFill>
              </a:rPr>
              <a:t>Az ingyenes kéményseprőipari sormunka igénylése</a:t>
            </a:r>
          </a:p>
          <a:p>
            <a:pPr marL="533400" indent="-533400">
              <a:buFont typeface="Arial" charset="0"/>
              <a:buNone/>
              <a:defRPr/>
            </a:pPr>
            <a:r>
              <a:rPr lang="hu-HU" sz="3200" smtClean="0">
                <a:solidFill>
                  <a:srgbClr val="000000"/>
                </a:solidFill>
              </a:rPr>
              <a:t>időpontfoglalással történik, amelyre interneten vagy telefonon van</a:t>
            </a:r>
          </a:p>
          <a:p>
            <a:pPr marL="533400" indent="-533400">
              <a:buFont typeface="Arial" charset="0"/>
              <a:buNone/>
              <a:defRPr/>
            </a:pPr>
            <a:r>
              <a:rPr lang="hu-HU" sz="3200" smtClean="0">
                <a:solidFill>
                  <a:srgbClr val="000000"/>
                </a:solidFill>
              </a:rPr>
              <a:t>lehetőség.</a:t>
            </a:r>
          </a:p>
          <a:p>
            <a:pPr marL="533400" indent="-533400">
              <a:buFont typeface="Arial" charset="0"/>
              <a:buNone/>
              <a:defRPr/>
            </a:pPr>
            <a:endParaRPr lang="hu-HU" sz="800" smtClean="0">
              <a:solidFill>
                <a:srgbClr val="000000"/>
              </a:solidFill>
            </a:endParaRPr>
          </a:p>
          <a:p>
            <a:pPr marL="533400" indent="-533400">
              <a:buFont typeface="Arial" charset="0"/>
              <a:buNone/>
              <a:defRPr/>
            </a:pPr>
            <a:r>
              <a:rPr lang="hu-HU" sz="3200" smtClean="0">
                <a:solidFill>
                  <a:schemeClr val="tx1"/>
                </a:solidFill>
              </a:rPr>
              <a:t>Gazdálkodó szervezetek részére </a:t>
            </a:r>
            <a:r>
              <a:rPr lang="hu-HU" sz="3200" u="sng" smtClean="0">
                <a:solidFill>
                  <a:schemeClr val="tx1"/>
                </a:solidFill>
              </a:rPr>
              <a:t>megrendelés alapján végzett</a:t>
            </a:r>
          </a:p>
          <a:p>
            <a:pPr marL="533400" indent="-533400">
              <a:buFont typeface="Arial" charset="0"/>
              <a:buNone/>
              <a:defRPr/>
            </a:pPr>
            <a:r>
              <a:rPr lang="hu-HU" sz="3200" smtClean="0">
                <a:solidFill>
                  <a:schemeClr val="tx1"/>
                </a:solidFill>
              </a:rPr>
              <a:t>tevékenység.</a:t>
            </a:r>
            <a:endParaRPr lang="hu-HU" sz="3200" smtClean="0">
              <a:solidFill>
                <a:srgbClr val="000000"/>
              </a:solidFill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" y="179388"/>
            <a:ext cx="1374775" cy="1546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340" name="Tartalom helye 2"/>
          <p:cNvSpPr>
            <a:spLocks/>
          </p:cNvSpPr>
          <p:nvPr/>
        </p:nvSpPr>
        <p:spPr bwMode="auto">
          <a:xfrm>
            <a:off x="1839913" y="195263"/>
            <a:ext cx="10013950" cy="1604962"/>
          </a:xfrm>
          <a:prstGeom prst="rect">
            <a:avLst/>
          </a:prstGeom>
          <a:solidFill>
            <a:schemeClr val="bg1">
              <a:alpha val="70195"/>
            </a:schemeClr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1000" b="1">
              <a:latin typeface="Times New Roman" pitchFamily="18" charset="0"/>
            </a:endParaRPr>
          </a:p>
          <a:p>
            <a:pPr algn="ctr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hu-HU" sz="4000" b="1">
                <a:latin typeface="Times New Roman" pitchFamily="18" charset="0"/>
              </a:rPr>
              <a:t>Tájékoztató a kéményseprőipari szolgáltatás lakossági megrendeléséről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kéményseprő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1450" y="2389188"/>
            <a:ext cx="11660188" cy="4324350"/>
          </a:xfrm>
          <a:solidFill>
            <a:schemeClr val="bg1">
              <a:alpha val="70000"/>
            </a:schemeClr>
          </a:solidFill>
          <a:ln cap="flat" algn="ctr">
            <a:solidFill>
              <a:schemeClr val="bg1"/>
            </a:solidFill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hu-HU" sz="32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Fontos tudnivalók: </a:t>
            </a:r>
          </a:p>
          <a:p>
            <a:pPr marL="0" indent="0">
              <a:buFont typeface="Arial" charset="0"/>
              <a:buNone/>
              <a:defRPr/>
            </a:pPr>
            <a:r>
              <a:rPr lang="hu-HU" sz="3200" smtClean="0">
                <a:solidFill>
                  <a:srgbClr val="000000"/>
                </a:solidFill>
              </a:rPr>
              <a:t>A gyors és egyszerű ügyintézés érdekében korszerű internetes felületen is lehet időpontot foglalni kéményseprésre!</a:t>
            </a:r>
          </a:p>
          <a:p>
            <a:pPr marL="0" indent="0">
              <a:buFont typeface="Arial" charset="0"/>
              <a:buNone/>
              <a:defRPr/>
            </a:pPr>
            <a:r>
              <a:rPr lang="hu-HU" sz="32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Interneten:</a:t>
            </a:r>
            <a:r>
              <a:rPr lang="hu-HU" sz="3200" smtClean="0">
                <a:solidFill>
                  <a:srgbClr val="000000"/>
                </a:solidFill>
              </a:rPr>
              <a:t> </a:t>
            </a:r>
            <a:r>
              <a:rPr lang="hu-HU" sz="3200" smtClean="0">
                <a:solidFill>
                  <a:srgbClr val="000000"/>
                </a:solidFill>
                <a:hlinkClick r:id="rId3"/>
              </a:rPr>
              <a:t>http://kemenysepres.katasztrofavedelem.hu/ugyfelszolgalat</a:t>
            </a:r>
            <a:r>
              <a:rPr lang="hu-HU" sz="3200" smtClean="0">
                <a:solidFill>
                  <a:srgbClr val="000000"/>
                </a:solidFill>
              </a:rPr>
              <a:t> linken.</a:t>
            </a:r>
          </a:p>
          <a:p>
            <a:pPr marL="0" indent="0">
              <a:buFont typeface="Arial" charset="0"/>
              <a:buNone/>
              <a:defRPr/>
            </a:pPr>
            <a:r>
              <a:rPr lang="hu-HU" sz="32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E-mailben:</a:t>
            </a:r>
            <a:r>
              <a:rPr lang="hu-HU" sz="3200" smtClean="0">
                <a:solidFill>
                  <a:srgbClr val="000000"/>
                </a:solidFill>
              </a:rPr>
              <a:t> levelét a kemenysepro.ugyfelszolgalat@katved.gov.hu címre küldve.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50" y="179388"/>
            <a:ext cx="1374775" cy="1546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364" name="Tartalom helye 2"/>
          <p:cNvSpPr>
            <a:spLocks/>
          </p:cNvSpPr>
          <p:nvPr/>
        </p:nvSpPr>
        <p:spPr bwMode="auto">
          <a:xfrm>
            <a:off x="1906588" y="190500"/>
            <a:ext cx="10013950" cy="1604963"/>
          </a:xfrm>
          <a:prstGeom prst="rect">
            <a:avLst/>
          </a:prstGeom>
          <a:solidFill>
            <a:schemeClr val="bg1">
              <a:alpha val="70195"/>
            </a:schemeClr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1000" b="1">
              <a:latin typeface="Times New Roman" pitchFamily="18" charset="0"/>
            </a:endParaRPr>
          </a:p>
          <a:p>
            <a:pPr algn="ctr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hu-HU" sz="4000" b="1">
                <a:latin typeface="Times New Roman" pitchFamily="18" charset="0"/>
              </a:rPr>
              <a:t>Tájékoztató a kéményseprőipari szolgáltatás lakossági megrendeléséről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kéményseprő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1450" y="2389188"/>
            <a:ext cx="11660188" cy="4305300"/>
          </a:xfrm>
          <a:solidFill>
            <a:schemeClr val="bg1">
              <a:alpha val="70000"/>
            </a:schemeClr>
          </a:solidFill>
          <a:ln cap="flat" algn="ctr">
            <a:solidFill>
              <a:schemeClr val="bg1"/>
            </a:solidFill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Font typeface="Arial" charset="0"/>
              <a:buNone/>
              <a:defRPr/>
            </a:pPr>
            <a:endParaRPr lang="hu-HU" sz="3200" b="1" smtClean="0">
              <a:solidFill>
                <a:schemeClr val="tx1"/>
              </a:solidFill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hu-HU" sz="3200" b="1" smtClean="0">
                <a:solidFill>
                  <a:schemeClr val="tx1"/>
                </a:solidFill>
              </a:rPr>
              <a:t>Telefonos ügyfélszolgálaton keresztül:</a:t>
            </a:r>
            <a:r>
              <a:rPr lang="hu-HU" smtClean="0">
                <a:solidFill>
                  <a:schemeClr val="tx1"/>
                </a:solidFill>
              </a:rPr>
              <a:t> </a:t>
            </a:r>
            <a:r>
              <a:rPr lang="hu-HU" sz="3200" smtClean="0">
                <a:solidFill>
                  <a:schemeClr val="tx1"/>
                </a:solidFill>
              </a:rPr>
              <a:t>a 1818-as hívószám tárcsázása után a 9-es, majd az 1-es nyomógombot megnyomva, a jelentkező ügyintézőnél.</a:t>
            </a:r>
          </a:p>
          <a:p>
            <a:pPr marL="0" indent="0" algn="just">
              <a:buFont typeface="Arial" charset="0"/>
              <a:buNone/>
              <a:defRPr/>
            </a:pPr>
            <a:endParaRPr lang="hu-HU" sz="3200" smtClean="0">
              <a:solidFill>
                <a:schemeClr val="tx1"/>
              </a:solidFill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hu-HU" sz="3200" smtClean="0">
                <a:solidFill>
                  <a:schemeClr val="tx1"/>
                </a:solidFill>
              </a:rPr>
              <a:t>Ezeken a felületeken az egylakásos ingatlan (zömmel családi házak) tulajdonosa egyeztethet időpontot az ingyenes kéményseprői sormunka elvégzésére.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" y="179388"/>
            <a:ext cx="1374775" cy="1546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388" name="Tartalom helye 2"/>
          <p:cNvSpPr>
            <a:spLocks/>
          </p:cNvSpPr>
          <p:nvPr/>
        </p:nvSpPr>
        <p:spPr bwMode="auto">
          <a:xfrm>
            <a:off x="1839913" y="195263"/>
            <a:ext cx="10013950" cy="1604962"/>
          </a:xfrm>
          <a:prstGeom prst="rect">
            <a:avLst/>
          </a:prstGeom>
          <a:solidFill>
            <a:schemeClr val="bg1">
              <a:alpha val="70195"/>
            </a:schemeClr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marL="228600" indent="-228600" algn="ctr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1000" b="1">
              <a:latin typeface="Times New Roman" pitchFamily="18" charset="0"/>
            </a:endParaRPr>
          </a:p>
          <a:p>
            <a:pPr marL="228600" indent="-228600" algn="ctr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hu-HU" sz="4000" b="1">
                <a:latin typeface="Times New Roman" pitchFamily="18" charset="0"/>
              </a:rPr>
              <a:t>Tájékoztató a kéményseprőipari szolgáltatás lakossági megrendeléséről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kéményseprő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ffectLst>
            <a:outerShdw dist="50800" dir="5400000" algn="ctr" rotWithShape="0">
              <a:schemeClr val="bg1"/>
            </a:outerShdw>
          </a:effectLst>
          <a:extLst/>
        </p:spPr>
      </p:pic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1567879" y="3069043"/>
            <a:ext cx="3871546" cy="1311021"/>
          </a:xfrm>
          <a:prstGeom prst="rect">
            <a:avLst/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53958" rIns="0" bIns="107916" anchor="ctr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hu-HU" altLang="hu-HU" sz="1600" dirty="0" smtClean="0">
                <a:solidFill>
                  <a:srgbClr val="333333"/>
                </a:solidFill>
                <a:latin typeface="inherit"/>
              </a:rPr>
              <a:t> </a:t>
            </a:r>
          </a:p>
          <a:p>
            <a:pPr algn="ctr">
              <a:defRPr/>
            </a:pPr>
            <a:r>
              <a:rPr lang="hu-HU" altLang="hu-HU" sz="4400" dirty="0">
                <a:solidFill>
                  <a:srgbClr val="333333"/>
                </a:solidFill>
                <a:latin typeface="inherit"/>
              </a:rPr>
              <a:t> </a:t>
            </a:r>
            <a:r>
              <a:rPr lang="hu-HU" altLang="hu-HU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Telefonos</a:t>
            </a:r>
            <a:r>
              <a:rPr lang="hu-HU" altLang="hu-HU" sz="32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32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1818</a:t>
            </a:r>
          </a:p>
          <a:p>
            <a:pPr algn="ctr">
              <a:defRPr/>
            </a:pPr>
            <a:r>
              <a:rPr lang="hu-HU" altLang="hu-HU" sz="2800" b="1" dirty="0">
                <a:solidFill>
                  <a:srgbClr val="1111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9.1</a:t>
            </a:r>
            <a:r>
              <a:rPr lang="hu-HU" altLang="hu-HU" sz="2800" b="1" dirty="0">
                <a:solidFill>
                  <a:srgbClr val="128B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800" b="1" dirty="0" smtClean="0">
                <a:solidFill>
                  <a:srgbClr val="128B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menü</a:t>
            </a:r>
            <a:r>
              <a:rPr lang="hu-HU" altLang="hu-HU" sz="4400" b="1" dirty="0" smtClean="0">
                <a:solidFill>
                  <a:srgbClr val="128B97"/>
                </a:solidFill>
                <a:latin typeface="Helvetica Neue"/>
              </a:rPr>
              <a:t> </a:t>
            </a:r>
          </a:p>
          <a:p>
            <a:pPr>
              <a:defRPr/>
            </a:pPr>
            <a:endParaRPr lang="hu-HU" altLang="hu-HU" dirty="0" smtClean="0"/>
          </a:p>
        </p:txBody>
      </p:sp>
      <p:sp>
        <p:nvSpPr>
          <p:cNvPr id="30" name="Rectangle 34"/>
          <p:cNvSpPr>
            <a:spLocks noChangeArrowheads="1"/>
          </p:cNvSpPr>
          <p:nvPr/>
        </p:nvSpPr>
        <p:spPr bwMode="auto">
          <a:xfrm rot="10800000" flipH="1" flipV="1">
            <a:off x="5944073" y="3068747"/>
            <a:ext cx="5688000" cy="3791733"/>
          </a:xfrm>
          <a:prstGeom prst="rect">
            <a:avLst/>
          </a:prstGeom>
          <a:solidFill>
            <a:schemeClr val="accent2">
              <a:lumMod val="75000"/>
            </a:schemeClr>
          </a:solidFill>
          <a:ln/>
          <a:effectLst>
            <a:glow rad="127000">
              <a:schemeClr val="accent1">
                <a:alpha val="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0" bIns="88872" anchor="ctr">
            <a:spAutoFit/>
          </a:bodyPr>
          <a:lstStyle/>
          <a:p>
            <a:pPr eaLnBrk="0" hangingPunct="0">
              <a:defRPr/>
            </a:pPr>
            <a:endParaRPr lang="hu-HU" altLang="hu-HU" sz="2800" dirty="0">
              <a:solidFill>
                <a:srgbClr val="333333"/>
              </a:solidFill>
              <a:latin typeface="Helvetica Neue"/>
            </a:endParaRPr>
          </a:p>
          <a:p>
            <a:pPr eaLnBrk="0" hangingPunct="0">
              <a:buFontTx/>
              <a:buChar char="•"/>
              <a:defRPr/>
            </a:pPr>
            <a:r>
              <a:rPr lang="hu-HU" altLang="hu-H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9.1 Kéményseprőipari tevékenység</a:t>
            </a:r>
          </a:p>
          <a:p>
            <a:pPr eaLnBrk="0" hangingPunct="0">
              <a:buFontTx/>
              <a:buChar char="•"/>
              <a:defRPr/>
            </a:pPr>
            <a:r>
              <a:rPr lang="hu-HU" altLang="hu-H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9.1.1 Időpontfoglalás</a:t>
            </a:r>
          </a:p>
          <a:p>
            <a:pPr eaLnBrk="0" hangingPunct="0">
              <a:buFontTx/>
              <a:buChar char="•"/>
              <a:defRPr/>
            </a:pPr>
            <a:r>
              <a:rPr lang="hu-HU" altLang="hu-H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9.1.2 Megrendelés</a:t>
            </a:r>
          </a:p>
          <a:p>
            <a:pPr eaLnBrk="0" hangingPunct="0">
              <a:buFontTx/>
              <a:buChar char="•"/>
              <a:defRPr/>
            </a:pPr>
            <a:r>
              <a:rPr lang="hu-HU" altLang="hu-H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9.1.3 Számlázás</a:t>
            </a:r>
          </a:p>
          <a:p>
            <a:pPr eaLnBrk="0" hangingPunct="0">
              <a:buFontTx/>
              <a:buChar char="•"/>
              <a:defRPr/>
            </a:pPr>
            <a:r>
              <a:rPr lang="hu-HU" altLang="hu-H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9.1.4 Bejelentés/Panasz</a:t>
            </a:r>
          </a:p>
          <a:p>
            <a:pPr eaLnBrk="0" hangingPunct="0">
              <a:buFontTx/>
              <a:buChar char="•"/>
              <a:defRPr/>
            </a:pPr>
            <a:r>
              <a:rPr lang="hu-HU" altLang="hu-H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9.1.5 Adatmódosítás</a:t>
            </a:r>
          </a:p>
          <a:p>
            <a:pPr eaLnBrk="0" hangingPunct="0">
              <a:buFontTx/>
              <a:buChar char="•"/>
              <a:defRPr/>
            </a:pPr>
            <a:r>
              <a:rPr lang="hu-HU" altLang="hu-H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9.1.6 Általános információ</a:t>
            </a:r>
          </a:p>
          <a:p>
            <a:pPr eaLnBrk="0" hangingPunct="0">
              <a:buFontTx/>
              <a:buChar char="•"/>
              <a:defRPr/>
            </a:pPr>
            <a:r>
              <a:rPr lang="hu-HU" altLang="hu-H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9.1.9 Adatkezelési tájékoztató</a:t>
            </a:r>
          </a:p>
          <a:p>
            <a:pPr eaLnBrk="0" hangingPunct="0">
              <a:defRPr/>
            </a:pPr>
            <a:endParaRPr lang="hu-HU" altLang="hu-HU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" y="179388"/>
            <a:ext cx="1374775" cy="1546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839913" y="195263"/>
            <a:ext cx="10013950" cy="1604962"/>
          </a:xfrm>
          <a:solidFill>
            <a:schemeClr val="bg1">
              <a:alpha val="70000"/>
            </a:schemeClr>
          </a:solidFill>
          <a:ln cap="flat" algn="ctr">
            <a:solidFill>
              <a:schemeClr val="bg1"/>
            </a:solidFill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eaLnBrk="1" hangingPunct="1">
              <a:lnSpc>
                <a:spcPct val="70000"/>
              </a:lnSpc>
              <a:buFont typeface="Arial" charset="0"/>
              <a:buNone/>
              <a:defRPr/>
            </a:pPr>
            <a:endParaRPr lang="hu-HU" sz="1000" b="1" u="sng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lnSpc>
                <a:spcPct val="70000"/>
              </a:lnSpc>
              <a:buFont typeface="Arial" charset="0"/>
              <a:buNone/>
              <a:defRPr/>
            </a:pPr>
            <a:r>
              <a:rPr lang="hu-HU" sz="4400" b="1" smtClean="0">
                <a:solidFill>
                  <a:srgbClr val="E17203"/>
                </a:solidFill>
                <a:latin typeface="Times New Roman" pitchFamily="18" charset="0"/>
              </a:rPr>
              <a:t>AZ Ön otthona és szerettei </a:t>
            </a:r>
          </a:p>
          <a:p>
            <a:pPr marL="0" indent="0" algn="ctr" eaLnBrk="1" hangingPunct="1">
              <a:lnSpc>
                <a:spcPct val="70000"/>
              </a:lnSpc>
              <a:buFont typeface="Arial" charset="0"/>
              <a:buNone/>
              <a:defRPr/>
            </a:pPr>
            <a:r>
              <a:rPr lang="hu-HU" sz="4400" b="1" smtClean="0">
                <a:solidFill>
                  <a:srgbClr val="E17203"/>
                </a:solidFill>
                <a:latin typeface="Times New Roman" pitchFamily="18" charset="0"/>
              </a:rPr>
              <a:t>biztonsága a tét!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 rot="-1148387">
            <a:off x="1447800" y="5619750"/>
            <a:ext cx="4021138" cy="396875"/>
          </a:xfrm>
          <a:prstGeom prst="rect">
            <a:avLst/>
          </a:prstGeom>
          <a:solidFill>
            <a:schemeClr val="bg1">
              <a:alpha val="8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>
                <a:solidFill>
                  <a:srgbClr val="D92D0B"/>
                </a:solidFill>
              </a:rPr>
              <a:t>A füstérzékelő életet menthet!</a:t>
            </a:r>
          </a:p>
        </p:txBody>
      </p:sp>
      <p:pic>
        <p:nvPicPr>
          <p:cNvPr id="1741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14788" y="5905500"/>
            <a:ext cx="11811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220</Words>
  <Application>Microsoft Office PowerPoint</Application>
  <PresentationFormat>Egyéni</PresentationFormat>
  <Paragraphs>47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legfontosabb tudnivalók a kéményseprésről</dc:title>
  <dc:creator>Windows-felhasználó</dc:creator>
  <cp:lastModifiedBy>Ottó Bognár</cp:lastModifiedBy>
  <cp:revision>41</cp:revision>
  <dcterms:created xsi:type="dcterms:W3CDTF">2016-11-10T15:11:44Z</dcterms:created>
  <dcterms:modified xsi:type="dcterms:W3CDTF">2018-12-13T14:03:54Z</dcterms:modified>
</cp:coreProperties>
</file>